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59" r:id="rId4"/>
    <p:sldId id="260" r:id="rId5"/>
    <p:sldId id="261" r:id="rId6"/>
    <p:sldId id="258" r:id="rId7"/>
  </p:sldIdLst>
  <p:sldSz cx="12192000" cy="6858000"/>
  <p:notesSz cx="7053263" cy="93091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t" anchorCtr="0" compatLnSpc="1">
            <a:noAutofit/>
          </a:bodyPr>
          <a:lstStyle/>
          <a:p>
            <a:pPr defTabSz="9349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BA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quarter" idx="1"/>
          </p:nvPr>
        </p:nvSpPr>
        <p:spPr>
          <a:xfrm>
            <a:off x="3995212" y="0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t" anchorCtr="0" compatLnSpc="1">
            <a:noAutofit/>
          </a:bodyPr>
          <a:lstStyle/>
          <a:p>
            <a:pPr algn="r" defTabSz="9349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23EA30-5660-44CD-8B35-A477323ABA63}" type="datetime1">
              <a:rPr lang="hr-BA" sz="1200">
                <a:solidFill>
                  <a:srgbClr val="000000"/>
                </a:solidFill>
                <a:latin typeface="Calibri"/>
              </a:rPr>
              <a:pPr algn="r" defTabSz="9349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3. 9. 2019.</a:t>
            </a:fld>
            <a:endParaRPr lang="hr-BA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2"/>
          </p:nvPr>
        </p:nvSpPr>
        <p:spPr>
          <a:xfrm>
            <a:off x="0" y="8842025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b" anchorCtr="0" compatLnSpc="1">
            <a:noAutofit/>
          </a:bodyPr>
          <a:lstStyle/>
          <a:p>
            <a:pPr defTabSz="9349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BA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3"/>
          </p:nvPr>
        </p:nvSpPr>
        <p:spPr>
          <a:xfrm>
            <a:off x="3995212" y="8842025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b" anchorCtr="0" compatLnSpc="1">
            <a:noAutofit/>
          </a:bodyPr>
          <a:lstStyle/>
          <a:p>
            <a:pPr algn="r" defTabSz="9349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5EA6D3-8556-4142-9962-884FB87581B6}" type="slidenum">
              <a:pPr algn="r" defTabSz="9349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BA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21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t" anchorCtr="0" compatLnSpc="1">
            <a:noAutofit/>
          </a:bodyPr>
          <a:lstStyle>
            <a:lvl1pPr marL="0" marR="0" lvl="0" indent="0" algn="l" defTabSz="9349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BA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995212" y="0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t" anchorCtr="0" compatLnSpc="1">
            <a:noAutofit/>
          </a:bodyPr>
          <a:lstStyle>
            <a:lvl1pPr marL="0" marR="0" lvl="0" indent="0" algn="r" defTabSz="9349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D7B7B96-079C-4A34-A923-E050D999ED81}" type="datetime1">
              <a:rPr lang="hr-BA"/>
              <a:pPr lvl="0"/>
              <a:t>3. 9. 2019.</a:t>
            </a:fld>
            <a:endParaRPr lang="hr-BA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705327" y="4480003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8842025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b" anchorCtr="0" compatLnSpc="1">
            <a:noAutofit/>
          </a:bodyPr>
          <a:lstStyle>
            <a:lvl1pPr marL="0" marR="0" lvl="0" indent="0" algn="l" defTabSz="9349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BA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995212" y="8842025"/>
            <a:ext cx="3056414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497" tIns="46749" rIns="93497" bIns="46749" anchor="b" anchorCtr="0" compatLnSpc="1">
            <a:noAutofit/>
          </a:bodyPr>
          <a:lstStyle>
            <a:lvl1pPr marL="0" marR="0" lvl="0" indent="0" algn="r" defTabSz="93497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A14BD2E-6467-4853-A282-B99075E5CCC6}" type="slidenum"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1311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524003" y="3077696"/>
            <a:ext cx="9144000" cy="799907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524003" y="4779385"/>
            <a:ext cx="9144000" cy="638662"/>
          </a:xfrm>
        </p:spPr>
        <p:txBody>
          <a:bodyPr anchorCtr="1"/>
          <a:lstStyle>
            <a:lvl1pPr marL="0" indent="0" algn="ctr">
              <a:buNone/>
              <a:defRPr sz="3600">
                <a:solidFill>
                  <a:srgbClr val="254275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EBD35-96FB-4C85-95CD-1E85289B65DF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A2AA9-A90C-4E5B-AF8D-432D97ABE613}" type="slidenum">
              <a:t>‹#›</a:t>
            </a:fld>
            <a:endParaRPr lang="hr-BA"/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6" y="234095"/>
            <a:ext cx="2340992" cy="10524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30" y="443237"/>
            <a:ext cx="3007443" cy="6514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ravokutnik 11"/>
          <p:cNvSpPr/>
          <p:nvPr/>
        </p:nvSpPr>
        <p:spPr>
          <a:xfrm>
            <a:off x="0" y="1541788"/>
            <a:ext cx="12191996" cy="436959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</p:spTree>
    <p:extLst>
      <p:ext uri="{BB962C8B-B14F-4D97-AF65-F5344CB8AC3E}">
        <p14:creationId xmlns:p14="http://schemas.microsoft.com/office/powerpoint/2010/main" val="10637967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7C38A-FEFD-454B-AA37-D37BEBF18CA5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7C956-AE9D-45B0-BCF2-6BA34BF8AC5A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91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94B4C5-D3C3-43AC-8EC9-51EFB2C5998C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E171B-87F9-449E-A75D-480BCF1C3E34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11427191" y="0"/>
            <a:ext cx="764805" cy="6858000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eaVert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1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8203" y="637227"/>
            <a:ext cx="10515600" cy="67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838203" y="1706252"/>
            <a:ext cx="10515600" cy="43145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fld id="{11E6757E-24CF-47A3-8E79-4DA9E9467775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7CDAE-6F7F-4389-BB93-0924C5608D87}" type="slidenum">
              <a:t>‹#›</a:t>
            </a:fld>
            <a:endParaRPr lang="hr-BA"/>
          </a:p>
        </p:txBody>
      </p:sp>
      <p:sp>
        <p:nvSpPr>
          <p:cNvPr id="6" name="Pravokutnik 9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1949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C30AA-6758-4F67-869A-766CEF03E2C3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B7181-9D49-401A-9C89-CCDE3B768E3D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94569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CBA93-30FF-40BC-8C2F-5991AA5E1E9A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2B0B2-843F-41A2-B9BD-B527448D4010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867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736265"/>
            <a:ext cx="10515600" cy="816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56B3D-36DB-4E48-B3C2-2A61D16BD60C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8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386AF-ABCD-467F-9D1B-65ADF431DEC1}" type="slidenum">
              <a:t>‹#›</a:t>
            </a:fld>
            <a:endParaRPr lang="hr-BA"/>
          </a:p>
        </p:txBody>
      </p:sp>
      <p:sp>
        <p:nvSpPr>
          <p:cNvPr id="9" name="Pravokutnik 9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10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0510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F70B2-22CD-4E36-9266-063FD482B7BA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4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A88E1-6D65-4AAA-AF8D-30F348A5A4AC}" type="slidenum">
              <a:t>‹#›</a:t>
            </a:fld>
            <a:endParaRPr lang="hr-BA"/>
          </a:p>
        </p:txBody>
      </p:sp>
      <p:sp>
        <p:nvSpPr>
          <p:cNvPr id="5" name="Pravokutnik 5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8700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DF761-817A-4C75-8500-E148FCCDE0F9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3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A2A29-1D70-421E-B3B6-A3D130005E4B}" type="slidenum">
              <a:t>‹#›</a:t>
            </a:fld>
            <a:endParaRPr lang="hr-BA"/>
          </a:p>
        </p:txBody>
      </p:sp>
      <p:sp>
        <p:nvSpPr>
          <p:cNvPr id="4" name="Pravokutnik 4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5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04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987423"/>
            <a:ext cx="3932240" cy="106997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D931C-DB7C-4402-AA34-1E334F5951D1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AE10B0-CF0A-4766-A80F-C587FEEA0DBE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554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987423"/>
            <a:ext cx="3932240" cy="106997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hr-BA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967A6-ED7A-4D7C-A6FA-41775653F64D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9EFAD-C7E5-408D-94F7-B3EC36CA419C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13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 txBox="1">
            <a:spLocks noGrp="1"/>
          </p:cNvSpPr>
          <p:nvPr>
            <p:ph type="title"/>
          </p:nvPr>
        </p:nvSpPr>
        <p:spPr>
          <a:xfrm>
            <a:off x="838203" y="853848"/>
            <a:ext cx="10515600" cy="8603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8203" y="2063124"/>
            <a:ext cx="10515600" cy="4017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ABE1000-BC1C-40E7-85FA-EEC7683E84B7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E6F379-88A7-465B-A7A5-257173C085C6}" type="slidenum"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4400" b="1" i="0" u="none" strike="noStrike" kern="1200" cap="none" spc="0" baseline="0">
          <a:solidFill>
            <a:srgbClr val="254275"/>
          </a:solidFill>
          <a:uFillTx/>
          <a:latin typeface="Calibri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r-HR" sz="2800" b="1" i="0" u="none" strike="noStrike" kern="1200" cap="none" spc="0" baseline="0">
          <a:solidFill>
            <a:srgbClr val="0070C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70C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70C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70C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70C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estsdi.eu/528-2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maps/place/Una/@43.8569169,18.3939016,16z/data=!4m5!3m4!1s0x0:0x7b83cfe258aacf57!8m2!3d43.8575396!4d18.3938909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estsdi.eu/528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005" y="3029046"/>
            <a:ext cx="11633859" cy="1276254"/>
          </a:xfrm>
        </p:spPr>
        <p:txBody>
          <a:bodyPr>
            <a:noAutofit/>
          </a:bodyPr>
          <a:lstStyle/>
          <a:p>
            <a:r>
              <a:rPr lang="bs-Latn-BA" sz="4400" dirty="0"/>
              <a:t>Welcome to Sarajevo</a:t>
            </a:r>
            <a:br>
              <a:rPr lang="bs-Latn-BA" sz="4400" dirty="0"/>
            </a:br>
            <a:r>
              <a:rPr lang="bs-Latn-BA" sz="4400" dirty="0"/>
              <a:t>The Final conference of BESTSDI and NatRisk ERASMUS+ projects</a:t>
            </a:r>
            <a:endParaRPr lang="en-US" sz="4400" dirty="0"/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C97D0983-64B0-47F6-A12B-2A11BC619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937" r="10796" b="8183"/>
          <a:stretch/>
        </p:blipFill>
        <p:spPr>
          <a:xfrm>
            <a:off x="3909264" y="4654288"/>
            <a:ext cx="3398326" cy="200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DEC75-6A34-403C-BAEE-423172A0EF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080" y="79899"/>
            <a:ext cx="2716567" cy="142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47A998-88B2-4957-A570-88E87ADF453A}"/>
              </a:ext>
            </a:extLst>
          </p:cNvPr>
          <p:cNvSpPr/>
          <p:nvPr/>
        </p:nvSpPr>
        <p:spPr>
          <a:xfrm>
            <a:off x="0" y="2005990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2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S</a:t>
            </a:r>
            <a:r>
              <a:rPr lang="en-US" dirty="0" err="1"/>
              <a:t>ponsors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1511724"/>
            <a:ext cx="27051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05" y="3662442"/>
            <a:ext cx="3009900" cy="942975"/>
          </a:xfrm>
          <a:prstGeom prst="rect">
            <a:avLst/>
          </a:prstGeom>
        </p:spPr>
      </p:pic>
      <p:pic>
        <p:nvPicPr>
          <p:cNvPr id="1026" name="Picture 2" descr="http://designqc.ba/img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7" y="1105160"/>
            <a:ext cx="4874557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30" y="3378722"/>
            <a:ext cx="1188570" cy="106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0" y="3832682"/>
            <a:ext cx="2965782" cy="611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2" y="4755491"/>
            <a:ext cx="2619375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580" y="5070791"/>
            <a:ext cx="4522320" cy="6228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0BCAA3-FD1D-4C3D-B695-1D5A997A264E}"/>
              </a:ext>
            </a:extLst>
          </p:cNvPr>
          <p:cNvSpPr/>
          <p:nvPr/>
        </p:nvSpPr>
        <p:spPr>
          <a:xfrm>
            <a:off x="0" y="395392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3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bs-Latn-BA" sz="4400" dirty="0"/>
              <a:t>Venue: Sarajevo</a:t>
            </a:r>
          </a:p>
          <a:p>
            <a:pPr lvl="1"/>
            <a:r>
              <a:rPr lang="bs-Latn-BA" sz="3200" dirty="0"/>
              <a:t>03.09. – </a:t>
            </a:r>
            <a:r>
              <a:rPr lang="bs-Latn-BA" sz="3200" b="1" dirty="0">
                <a:solidFill>
                  <a:srgbClr val="FF0000"/>
                </a:solidFill>
              </a:rPr>
              <a:t>BESTSDI</a:t>
            </a:r>
            <a:r>
              <a:rPr lang="bs-Latn-BA" sz="3200" dirty="0"/>
              <a:t> - hall „Burence“ in the building of the Faculty of Civil Engineering (untill 16:45)</a:t>
            </a:r>
          </a:p>
          <a:p>
            <a:pPr lvl="1"/>
            <a:endParaRPr lang="bs-Latn-BA" sz="3200" dirty="0"/>
          </a:p>
          <a:p>
            <a:pPr lvl="1"/>
            <a:r>
              <a:rPr lang="bs-Latn-BA" sz="3200" dirty="0"/>
              <a:t>04.09. – </a:t>
            </a:r>
            <a:r>
              <a:rPr lang="bs-Latn-BA" sz="3200" b="1" dirty="0">
                <a:solidFill>
                  <a:srgbClr val="FF0000"/>
                </a:solidFill>
              </a:rPr>
              <a:t>BESTSDI</a:t>
            </a:r>
            <a:r>
              <a:rPr lang="bs-Latn-BA" sz="3200" dirty="0">
                <a:solidFill>
                  <a:srgbClr val="FF0000"/>
                </a:solidFill>
              </a:rPr>
              <a:t> and </a:t>
            </a:r>
            <a:r>
              <a:rPr lang="bs-Latn-BA" sz="3200" b="1" dirty="0">
                <a:solidFill>
                  <a:srgbClr val="FF0000"/>
                </a:solidFill>
              </a:rPr>
              <a:t>NatRisk</a:t>
            </a:r>
            <a:r>
              <a:rPr lang="bs-Latn-BA" sz="3200" dirty="0">
                <a:solidFill>
                  <a:srgbClr val="FF0000"/>
                </a:solidFill>
              </a:rPr>
              <a:t> </a:t>
            </a:r>
            <a:r>
              <a:rPr lang="bs-Latn-BA" sz="3200" dirty="0"/>
              <a:t>- C</a:t>
            </a:r>
            <a:r>
              <a:rPr lang="en-US" sz="3200" dirty="0" err="1"/>
              <a:t>eremonial</a:t>
            </a:r>
            <a:r>
              <a:rPr lang="en-US" sz="3200" dirty="0"/>
              <a:t> hall in the building of the University Rectorate</a:t>
            </a:r>
            <a:r>
              <a:rPr lang="bs-Latn-BA" sz="3200" dirty="0"/>
              <a:t> (untill 16:45)</a:t>
            </a:r>
          </a:p>
          <a:p>
            <a:pPr lvl="1"/>
            <a:endParaRPr lang="bs-Latn-BA" sz="3200" dirty="0"/>
          </a:p>
          <a:p>
            <a:pPr lvl="1"/>
            <a:r>
              <a:rPr lang="bs-Latn-BA" sz="3200" dirty="0"/>
              <a:t>05.09. – </a:t>
            </a:r>
            <a:r>
              <a:rPr lang="bs-Latn-BA" sz="3200" b="1" dirty="0">
                <a:solidFill>
                  <a:srgbClr val="FF0000"/>
                </a:solidFill>
              </a:rPr>
              <a:t>NatRisk</a:t>
            </a:r>
            <a:r>
              <a:rPr lang="bs-Latn-BA" sz="3200" b="1" dirty="0"/>
              <a:t> </a:t>
            </a:r>
            <a:r>
              <a:rPr lang="bs-Latn-BA" sz="3200" dirty="0"/>
              <a:t>- hall „Burence“ in the building of the Faculty of Civil Engineering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69A79-1926-4A15-A73B-FCA4FD7F9AC4}"/>
              </a:ext>
            </a:extLst>
          </p:cNvPr>
          <p:cNvSpPr/>
          <p:nvPr/>
        </p:nvSpPr>
        <p:spPr>
          <a:xfrm>
            <a:off x="0" y="381376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F4594-11E5-4277-8E62-B47E8717E7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7903" y="6220773"/>
            <a:ext cx="1278385" cy="5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82" y="1659558"/>
            <a:ext cx="5976642" cy="4270726"/>
          </a:xfrm>
        </p:spPr>
        <p:txBody>
          <a:bodyPr>
            <a:normAutofit/>
          </a:bodyPr>
          <a:lstStyle/>
          <a:p>
            <a:r>
              <a:rPr lang="en-US" sz="2400" dirty="0"/>
              <a:t>We </a:t>
            </a:r>
            <a:r>
              <a:rPr lang="bs-Latn-BA" sz="2400" dirty="0"/>
              <a:t>will go </a:t>
            </a:r>
            <a:r>
              <a:rPr lang="en-US" sz="2400" dirty="0"/>
              <a:t>to tour the city with a tour guide</a:t>
            </a:r>
            <a:r>
              <a:rPr lang="bs-Latn-BA" sz="2400" dirty="0"/>
              <a:t> by City bus</a:t>
            </a:r>
            <a:r>
              <a:rPr lang="en-US" sz="2400" dirty="0"/>
              <a:t> that takes about </a:t>
            </a:r>
            <a:r>
              <a:rPr lang="bs-Latn-BA" sz="2400" dirty="0"/>
              <a:t>90 minutes</a:t>
            </a:r>
            <a:r>
              <a:rPr lang="en-US" sz="2400" dirty="0"/>
              <a:t>. </a:t>
            </a:r>
            <a:endParaRPr lang="bs-Latn-BA" sz="2400" dirty="0"/>
          </a:p>
          <a:p>
            <a:r>
              <a:rPr lang="en-US" sz="2400" dirty="0"/>
              <a:t>Sarajevo City bus is a unique tourist bus designed and intended exclusively for sightseeing of Sarajevo city. </a:t>
            </a:r>
            <a:endParaRPr lang="bs-Latn-BA" sz="2400" dirty="0"/>
          </a:p>
          <a:p>
            <a:r>
              <a:rPr lang="en-US" sz="2400" dirty="0"/>
              <a:t>The bus offers 90 minutes of listening </a:t>
            </a:r>
            <a:r>
              <a:rPr lang="bs-Latn-BA" sz="2400" dirty="0"/>
              <a:t>in</a:t>
            </a:r>
            <a:r>
              <a:rPr lang="en-US" sz="2400" dirty="0"/>
              <a:t> Bosnian, English, German or Turkish language guides to familiarize yourself with Sarajevo.</a:t>
            </a:r>
            <a:endParaRPr lang="bs-Latn-BA" sz="2400" dirty="0"/>
          </a:p>
          <a:p>
            <a:endParaRPr lang="en-US" sz="2400" dirty="0"/>
          </a:p>
        </p:txBody>
      </p:sp>
      <p:pic>
        <p:nvPicPr>
          <p:cNvPr id="4" name="Picture 2" descr="http://www.centrotours.ba/uimages/temp/City%20bu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0" y="1805627"/>
            <a:ext cx="5533345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670" y="838920"/>
            <a:ext cx="10515600" cy="678731"/>
          </a:xfrm>
        </p:spPr>
        <p:txBody>
          <a:bodyPr>
            <a:normAutofit/>
          </a:bodyPr>
          <a:lstStyle/>
          <a:p>
            <a:r>
              <a:rPr lang="bs-Latn-BA" sz="3600" dirty="0"/>
              <a:t>Tomorrow at 17:30 in front of the Rectorate building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DDCB3-94DF-4A35-BBFE-DDF09AF6F4E9}"/>
              </a:ext>
            </a:extLst>
          </p:cNvPr>
          <p:cNvSpPr/>
          <p:nvPr/>
        </p:nvSpPr>
        <p:spPr>
          <a:xfrm>
            <a:off x="0" y="423187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0CA87-E1D3-4D56-AE81-8571EF1D17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536" y="6303146"/>
            <a:ext cx="1251752" cy="4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5104"/>
            <a:ext cx="7329253" cy="4685669"/>
          </a:xfrm>
        </p:spPr>
        <p:txBody>
          <a:bodyPr>
            <a:normAutofit/>
          </a:bodyPr>
          <a:lstStyle/>
          <a:p>
            <a:r>
              <a:rPr lang="bs-Latn-BA" sz="2400" dirty="0"/>
              <a:t>At 8:00 pm, after </a:t>
            </a:r>
            <a:r>
              <a:rPr lang="en-US" sz="2400" dirty="0"/>
              <a:t>sightseeing of Sarajevo city</a:t>
            </a:r>
            <a:r>
              <a:rPr lang="bs-Latn-BA" sz="2400" dirty="0"/>
              <a:t> we will go to the restaurant UNA, to the joint dinner.</a:t>
            </a:r>
          </a:p>
          <a:p>
            <a:r>
              <a:rPr lang="bs-Latn-BA" sz="2400" dirty="0"/>
              <a:t>Restaurant UNA is located in the Campus of Sarajevo University, near the bus and railway station in Sarajevo.</a:t>
            </a:r>
          </a:p>
          <a:p>
            <a:r>
              <a:rPr lang="bs-Latn-BA" sz="2000" dirty="0"/>
              <a:t>The cost of dinner (</a:t>
            </a:r>
            <a:r>
              <a:rPr lang="bs-Latn-BA" sz="2000" dirty="0">
                <a:solidFill>
                  <a:srgbClr val="FF0000"/>
                </a:solidFill>
              </a:rPr>
              <a:t>with included one drink) </a:t>
            </a:r>
            <a:r>
              <a:rPr lang="bs-Latn-BA" sz="2000" dirty="0">
                <a:solidFill>
                  <a:schemeClr val="accent1"/>
                </a:solidFill>
              </a:rPr>
              <a:t>is</a:t>
            </a:r>
            <a:r>
              <a:rPr lang="bs-Latn-BA" sz="2000" dirty="0">
                <a:solidFill>
                  <a:srgbClr val="FF0000"/>
                </a:solidFill>
              </a:rPr>
              <a:t> 25 euros</a:t>
            </a:r>
            <a:r>
              <a:rPr lang="bs-Latn-BA" sz="2400" dirty="0">
                <a:solidFill>
                  <a:srgbClr val="FF0000"/>
                </a:solidFill>
              </a:rPr>
              <a:t>.</a:t>
            </a:r>
          </a:p>
          <a:p>
            <a:endParaRPr lang="bs-Latn-BA" sz="2400" dirty="0">
              <a:solidFill>
                <a:srgbClr val="FF0000"/>
              </a:solidFill>
            </a:endParaRPr>
          </a:p>
          <a:p>
            <a:r>
              <a:rPr lang="bs-Latn-BA" sz="2400" dirty="0">
                <a:solidFill>
                  <a:srgbClr val="FF0000"/>
                </a:solidFill>
              </a:rPr>
              <a:t>The total cost amounts</a:t>
            </a:r>
          </a:p>
          <a:p>
            <a:pPr marL="0" indent="0">
              <a:buNone/>
            </a:pPr>
            <a:r>
              <a:rPr lang="bs-Latn-BA" sz="2400" dirty="0">
                <a:solidFill>
                  <a:srgbClr val="FF0000"/>
                </a:solidFill>
              </a:rPr>
              <a:t>	 sightseeing + dinner = 30 euros</a:t>
            </a:r>
          </a:p>
          <a:p>
            <a:endParaRPr lang="bs-Latn-BA" sz="2400" dirty="0">
              <a:solidFill>
                <a:srgbClr val="FF0000"/>
              </a:solidFill>
            </a:endParaRPr>
          </a:p>
          <a:p>
            <a:endParaRPr lang="bs-Latn-BA" sz="2400" dirty="0">
              <a:solidFill>
                <a:srgbClr val="FF0000"/>
              </a:solidFill>
            </a:endParaRPr>
          </a:p>
          <a:p>
            <a:endParaRPr lang="bs-Latn-BA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49" y="3778835"/>
            <a:ext cx="2625251" cy="1966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59A2A-AF8D-4255-92FA-C1EEBF79A141}"/>
              </a:ext>
            </a:extLst>
          </p:cNvPr>
          <p:cNvSpPr/>
          <p:nvPr/>
        </p:nvSpPr>
        <p:spPr>
          <a:xfrm>
            <a:off x="0" y="401162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C2612-F296-4F1D-AFE7-C6E99C49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59" y="878889"/>
            <a:ext cx="5149241" cy="2791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AC414-6A49-48A0-8EB2-1506FD883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52" r="11091" b="28976"/>
          <a:stretch/>
        </p:blipFill>
        <p:spPr>
          <a:xfrm>
            <a:off x="6941498" y="3889586"/>
            <a:ext cx="2625251" cy="1534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93E687-FA18-47DE-8915-0B51DD134B04}"/>
              </a:ext>
            </a:extLst>
          </p:cNvPr>
          <p:cNvSpPr/>
          <p:nvPr/>
        </p:nvSpPr>
        <p:spPr>
          <a:xfrm>
            <a:off x="7471570" y="922452"/>
            <a:ext cx="4190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5"/>
              </a:rPr>
              <a:t>https://www.google.com/maps/place/Una/@43.8569169,18.3939016,16z/data=!4m5!3m4!1s0x0:0x7b83cfe258aacf57!8m2!3d43.8575396!4d18.3938909</a:t>
            </a:r>
            <a:endParaRPr lang="en-GB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EDE76-DCCF-412B-953D-C6454BF2B70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66983" y="6202786"/>
            <a:ext cx="1376039" cy="6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D8023-2CD0-4CE9-8D85-EC638F9B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23" y="4078132"/>
            <a:ext cx="10515600" cy="111870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 you for your attention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Enjoy Sarajevo</a:t>
            </a:r>
          </a:p>
        </p:txBody>
      </p:sp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3C8FD194-7508-4D68-A2EC-3B87EB4C8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937" r="10796" b="8183"/>
          <a:stretch/>
        </p:blipFill>
        <p:spPr>
          <a:xfrm>
            <a:off x="3267364" y="1306526"/>
            <a:ext cx="4527230" cy="2671991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2DF05C91-6B07-486A-A310-5E99DF758E33}"/>
              </a:ext>
            </a:extLst>
          </p:cNvPr>
          <p:cNvSpPr/>
          <p:nvPr/>
        </p:nvSpPr>
        <p:spPr>
          <a:xfrm>
            <a:off x="413468" y="5389541"/>
            <a:ext cx="11661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rgbClr val="002060"/>
                </a:solidFill>
              </a:rPr>
              <a:t>----</a:t>
            </a:r>
          </a:p>
          <a:p>
            <a:pPr>
              <a:defRPr/>
            </a:pPr>
            <a:r>
              <a:rPr lang="en-GB" sz="1400" i="1" dirty="0">
                <a:solidFill>
                  <a:srgbClr val="002060"/>
                </a:solidFill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B8337-6DD6-40D5-A7A3-A5948127838F}"/>
              </a:ext>
            </a:extLst>
          </p:cNvPr>
          <p:cNvSpPr/>
          <p:nvPr/>
        </p:nvSpPr>
        <p:spPr>
          <a:xfrm>
            <a:off x="0" y="426748"/>
            <a:ext cx="121920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master curricula for natural disasters risk management in Western Balkan countries - </a:t>
            </a:r>
            <a:r>
              <a:rPr lang="en-GB" dirty="0" err="1">
                <a:solidFill>
                  <a:srgbClr val="17365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NatRisk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07FB42-7FC9-4D7C-A00F-9A55CB4891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2796" y="6159278"/>
            <a:ext cx="1544715" cy="6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3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BESTSDI-template</Template>
  <TotalTime>2609</TotalTime>
  <Words>361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Calibri</vt:lpstr>
      <vt:lpstr>Tema sustava Office</vt:lpstr>
      <vt:lpstr>Welcome to Sarajevo The Final conference of BESTSDI and NatRisk ERASMUS+ projects</vt:lpstr>
      <vt:lpstr>Sponsors</vt:lpstr>
      <vt:lpstr>PowerPoint Presentation</vt:lpstr>
      <vt:lpstr>Tomorrow at 17:30 in front of the Rectorate building </vt:lpstr>
      <vt:lpstr>PowerPoint Presentation</vt:lpstr>
      <vt:lpstr>Thank you for your attention! And Enjoy Sarajevo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Vesna Poslončec Petrić</dc:creator>
  <cp:lastModifiedBy>mic625043</cp:lastModifiedBy>
  <cp:revision>60</cp:revision>
  <cp:lastPrinted>2019-09-03T06:43:33Z</cp:lastPrinted>
  <dcterms:created xsi:type="dcterms:W3CDTF">2017-03-05T18:51:32Z</dcterms:created>
  <dcterms:modified xsi:type="dcterms:W3CDTF">2019-09-03T09:27:54Z</dcterms:modified>
</cp:coreProperties>
</file>